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57" r:id="rId3"/>
    <p:sldId id="260" r:id="rId4"/>
    <p:sldId id="263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2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60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98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0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6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3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3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4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4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0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5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5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4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1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cid98239/dnb-2017.html#lien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sti.ac-bordeaux.fr/techno/epc_technologie/Evaluation-C4-5eme-Habitat-Conteneur-OTSCIS-21-FE1_Croqui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48573" y="1884680"/>
            <a:ext cx="8915399" cy="2262781"/>
          </a:xfrm>
        </p:spPr>
        <p:txBody>
          <a:bodyPr/>
          <a:lstStyle/>
          <a:p>
            <a:r>
              <a:rPr lang="fr-FR" sz="4000" b="1" dirty="0" smtClean="0"/>
              <a:t>Technologie</a:t>
            </a:r>
            <a:r>
              <a:rPr lang="fr-FR" b="1" dirty="0" smtClean="0"/>
              <a:t> 5ème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9213" y="4124960"/>
            <a:ext cx="8915399" cy="212755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Réussir</a:t>
            </a:r>
            <a:r>
              <a:rPr lang="fr-FR" dirty="0"/>
              <a:t> en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</a:t>
            </a:r>
            <a:r>
              <a:rPr lang="fr-FR" b="1" dirty="0"/>
              <a:t>projets de l’année </a:t>
            </a:r>
            <a:r>
              <a:rPr lang="fr-FR" dirty="0"/>
              <a:t>de </a:t>
            </a:r>
            <a:r>
              <a:rPr lang="fr-FR" dirty="0" smtClean="0"/>
              <a:t>5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/>
              <a:t>et les </a:t>
            </a:r>
            <a:r>
              <a:rPr lang="fr-FR" b="1" dirty="0"/>
              <a:t>centres d’intérêts </a:t>
            </a:r>
            <a:r>
              <a:rPr lang="fr-FR" dirty="0"/>
              <a:t>étudiés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26 compétences </a:t>
            </a:r>
            <a:r>
              <a:rPr lang="fr-FR" dirty="0"/>
              <a:t>dans</a:t>
            </a:r>
            <a:r>
              <a:rPr lang="fr-FR" b="1" dirty="0"/>
              <a:t> 4 thématiques </a:t>
            </a:r>
            <a:r>
              <a:rPr lang="fr-FR" dirty="0"/>
              <a:t>complémentaires au Cycle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Méthodes des travail </a:t>
            </a:r>
            <a:r>
              <a:rPr lang="fr-FR" dirty="0"/>
              <a:t>de l’année et </a:t>
            </a:r>
            <a:r>
              <a:rPr lang="fr-FR" b="1" dirty="0" smtClean="0"/>
              <a:t>matériels attendus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</a:t>
            </a:r>
            <a:r>
              <a:rPr lang="fr-FR" b="1" dirty="0"/>
              <a:t>évaluations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286" y="4455192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</a:rPr>
              <a:t>Cycle 4</a:t>
            </a:r>
          </a:p>
        </p:txBody>
      </p:sp>
    </p:spTree>
    <p:extLst>
      <p:ext uri="{BB962C8B-B14F-4D97-AF65-F5344CB8AC3E}">
        <p14:creationId xmlns:p14="http://schemas.microsoft.com/office/powerpoint/2010/main" val="7595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03489"/>
            <a:ext cx="155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</a:rPr>
              <a:t>Cycle </a:t>
            </a:r>
            <a:r>
              <a:rPr lang="fr-FR" sz="1400" dirty="0" smtClean="0">
                <a:solidFill>
                  <a:schemeClr val="bg2"/>
                </a:solidFill>
              </a:rPr>
              <a:t>4 – </a:t>
            </a:r>
            <a:r>
              <a:rPr lang="fr-FR" sz="1400" b="1" dirty="0" smtClean="0">
                <a:solidFill>
                  <a:schemeClr val="bg2"/>
                </a:solidFill>
              </a:rPr>
              <a:t>5ème</a:t>
            </a:r>
            <a:endParaRPr lang="fr-FR" sz="1400" b="1" dirty="0">
              <a:solidFill>
                <a:schemeClr val="bg2"/>
              </a:solidFill>
            </a:endParaRPr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dirty="0" smtClean="0"/>
              <a:t>Réussir en Technologie</a:t>
            </a:r>
            <a:endParaRPr lang="fr-FR" dirty="0"/>
          </a:p>
        </p:txBody>
      </p:sp>
      <p:sp>
        <p:nvSpPr>
          <p:cNvPr id="29" name="Espace réservé du contenu 2"/>
          <p:cNvSpPr>
            <a:spLocks noGrp="1"/>
          </p:cNvSpPr>
          <p:nvPr>
            <p:ph idx="1"/>
          </p:nvPr>
        </p:nvSpPr>
        <p:spPr>
          <a:xfrm>
            <a:off x="3289649" y="5120153"/>
            <a:ext cx="7454551" cy="382385"/>
          </a:xfrm>
        </p:spPr>
        <p:txBody>
          <a:bodyPr/>
          <a:lstStyle/>
          <a:p>
            <a:r>
              <a:rPr lang="fr-FR" dirty="0" smtClean="0"/>
              <a:t>Faire preuve de </a:t>
            </a:r>
            <a:r>
              <a:rPr lang="fr-FR" b="1" dirty="0" smtClean="0"/>
              <a:t>politesse</a:t>
            </a:r>
            <a:r>
              <a:rPr lang="fr-FR" dirty="0" smtClean="0"/>
              <a:t> et être </a:t>
            </a:r>
            <a:r>
              <a:rPr lang="fr-FR" b="1" dirty="0" smtClean="0"/>
              <a:t>respectueux</a:t>
            </a:r>
            <a:r>
              <a:rPr lang="fr-FR" dirty="0" smtClean="0"/>
              <a:t> des autres</a:t>
            </a:r>
            <a:endParaRPr lang="fr-FR" dirty="0"/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3289649" y="5508285"/>
            <a:ext cx="7984487" cy="56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Prendre la parole en classe et </a:t>
            </a:r>
            <a:r>
              <a:rPr lang="fr-FR" b="1" dirty="0" smtClean="0"/>
              <a:t>participer </a:t>
            </a:r>
            <a:r>
              <a:rPr lang="fr-FR" dirty="0" smtClean="0"/>
              <a:t>de manière régulière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2592924" y="1263827"/>
            <a:ext cx="6228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réussir en classe, quelques règles sont à respecter :</a:t>
            </a: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620" y="1791337"/>
            <a:ext cx="6145900" cy="3072950"/>
          </a:xfrm>
          <a:prstGeom prst="rect">
            <a:avLst/>
          </a:prstGeom>
        </p:spPr>
      </p:pic>
      <p:sp>
        <p:nvSpPr>
          <p:cNvPr id="33" name="Espace réservé du contenu 2"/>
          <p:cNvSpPr txBox="1">
            <a:spLocks/>
          </p:cNvSpPr>
          <p:nvPr/>
        </p:nvSpPr>
        <p:spPr>
          <a:xfrm>
            <a:off x="3289649" y="5915535"/>
            <a:ext cx="7984487" cy="56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Accéder régulièrement au </a:t>
            </a:r>
            <a:r>
              <a:rPr lang="fr-FR" b="1" dirty="0" smtClean="0"/>
              <a:t>site internet </a:t>
            </a:r>
            <a:r>
              <a:rPr lang="fr-FR" dirty="0" smtClean="0"/>
              <a:t>et au </a:t>
            </a:r>
            <a:r>
              <a:rPr lang="fr-FR" b="1" dirty="0" smtClean="0"/>
              <a:t>cahier numérique </a:t>
            </a:r>
            <a:endParaRPr lang="fr-FR" sz="1600" dirty="0"/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3289649" y="6293009"/>
            <a:ext cx="7984487" cy="56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Participer activement</a:t>
            </a:r>
            <a:r>
              <a:rPr lang="fr-FR" dirty="0" smtClean="0"/>
              <a:t> dans les travaux de </a:t>
            </a:r>
            <a:r>
              <a:rPr lang="fr-FR" b="1" dirty="0" smtClean="0"/>
              <a:t>groupe en classe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5453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/>
      <p:bldP spid="31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Projets et centres d’intérêts – 5ème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803489"/>
            <a:ext cx="155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</a:rPr>
              <a:t>Cycle </a:t>
            </a:r>
            <a:r>
              <a:rPr lang="fr-FR" sz="1400" dirty="0" smtClean="0">
                <a:solidFill>
                  <a:schemeClr val="bg2"/>
                </a:solidFill>
              </a:rPr>
              <a:t>4 – </a:t>
            </a:r>
            <a:r>
              <a:rPr lang="fr-FR" sz="1400" b="1" dirty="0" smtClean="0">
                <a:solidFill>
                  <a:schemeClr val="bg2"/>
                </a:solidFill>
              </a:rPr>
              <a:t>5ème</a:t>
            </a:r>
            <a:endParaRPr lang="fr-FR" sz="1400" b="1" dirty="0">
              <a:solidFill>
                <a:schemeClr val="bg2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43511" y="1277414"/>
            <a:ext cx="4128654" cy="84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Informatique et réseaux</a:t>
            </a:r>
            <a:endParaRPr lang="fr-FR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236" y="1710801"/>
            <a:ext cx="2626696" cy="184233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99" y="1807672"/>
            <a:ext cx="2187248" cy="16435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462058" y="1732676"/>
            <a:ext cx="4566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Comprendre</a:t>
            </a:r>
            <a:r>
              <a:rPr lang="fr-FR" sz="1400" dirty="0"/>
              <a:t>,</a:t>
            </a:r>
            <a:r>
              <a:rPr lang="fr-FR" sz="1400" dirty="0" smtClean="0"/>
              <a:t> </a:t>
            </a:r>
            <a:r>
              <a:rPr lang="fr-FR" sz="1400" b="1" dirty="0" smtClean="0"/>
              <a:t>utiliser</a:t>
            </a:r>
            <a:r>
              <a:rPr lang="fr-FR" sz="1400" dirty="0" smtClean="0"/>
              <a:t> les </a:t>
            </a:r>
            <a:r>
              <a:rPr lang="fr-FR" sz="1400" b="1" dirty="0" smtClean="0"/>
              <a:t>réseaux informatiques </a:t>
            </a:r>
            <a:r>
              <a:rPr lang="fr-FR" sz="1400" dirty="0" smtClean="0"/>
              <a:t>pour </a:t>
            </a:r>
            <a:r>
              <a:rPr lang="fr-FR" sz="1400" b="1" dirty="0" smtClean="0"/>
              <a:t>travailler</a:t>
            </a:r>
            <a:r>
              <a:rPr lang="fr-FR" sz="1400" dirty="0" smtClean="0"/>
              <a:t> et </a:t>
            </a:r>
            <a:r>
              <a:rPr lang="fr-FR" sz="1400" b="1" dirty="0" smtClean="0"/>
              <a:t>communiquer</a:t>
            </a:r>
            <a:endParaRPr lang="fr-FR" sz="1400" b="1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2634120" y="3887786"/>
            <a:ext cx="4980757" cy="46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Projet </a:t>
            </a:r>
            <a:r>
              <a:rPr lang="fr-FR" b="1" dirty="0" smtClean="0"/>
              <a:t>« </a:t>
            </a:r>
            <a:r>
              <a:rPr lang="fr-FR" b="1" dirty="0" err="1" smtClean="0"/>
              <a:t>Yes</a:t>
            </a:r>
            <a:r>
              <a:rPr lang="fr-FR" b="1" dirty="0" smtClean="0"/>
              <a:t> </a:t>
            </a:r>
            <a:r>
              <a:rPr lang="fr-FR" b="1" dirty="0" err="1" smtClean="0"/>
              <a:t>We</a:t>
            </a:r>
            <a:r>
              <a:rPr lang="fr-FR" b="1" dirty="0" smtClean="0"/>
              <a:t> Play Soccer ! »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008574" y="4289401"/>
            <a:ext cx="41237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 smtClean="0"/>
              <a:t>Participer</a:t>
            </a:r>
            <a:r>
              <a:rPr lang="fr-FR" sz="1400" dirty="0" smtClean="0"/>
              <a:t> à un </a:t>
            </a:r>
            <a:r>
              <a:rPr lang="fr-FR" sz="1400" b="1" dirty="0" smtClean="0"/>
              <a:t>concours académique</a:t>
            </a:r>
            <a:endParaRPr lang="fr-FR" sz="1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 smtClean="0"/>
              <a:t>Modifier </a:t>
            </a:r>
            <a:r>
              <a:rPr lang="fr-FR" sz="1400" b="1" dirty="0" smtClean="0"/>
              <a:t>un robot </a:t>
            </a:r>
            <a:r>
              <a:rPr lang="fr-FR" sz="1400" dirty="0" smtClean="0"/>
              <a:t>et le </a:t>
            </a:r>
            <a:r>
              <a:rPr lang="fr-FR" sz="1400" b="1" dirty="0" smtClean="0"/>
              <a:t>programmer</a:t>
            </a:r>
            <a:r>
              <a:rPr lang="fr-FR" sz="1400" dirty="0" smtClean="0"/>
              <a:t> pour </a:t>
            </a:r>
            <a:r>
              <a:rPr lang="fr-FR" sz="1400" b="1" dirty="0" smtClean="0"/>
              <a:t>jouer au foot</a:t>
            </a:r>
            <a:r>
              <a:rPr lang="fr-FR" sz="1400" dirty="0" smtClean="0"/>
              <a:t>.</a:t>
            </a:r>
            <a:endParaRPr lang="fr-FR" sz="1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415" y="4804712"/>
            <a:ext cx="2428643" cy="18214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280" y="3553136"/>
            <a:ext cx="4293242" cy="30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9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Projets et centres d’intérêts – 5ème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318054"/>
            <a:ext cx="4009015" cy="3777622"/>
          </a:xfrm>
        </p:spPr>
        <p:txBody>
          <a:bodyPr/>
          <a:lstStyle/>
          <a:p>
            <a:r>
              <a:rPr lang="fr-FR" b="1" dirty="0" smtClean="0"/>
              <a:t>Projet « Habitats </a:t>
            </a:r>
            <a:r>
              <a:rPr lang="fr-FR" b="1" dirty="0"/>
              <a:t>et </a:t>
            </a:r>
            <a:r>
              <a:rPr lang="fr-FR" b="1" dirty="0" smtClean="0"/>
              <a:t>ouvrages »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41" y="1711381"/>
            <a:ext cx="2104375" cy="2104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03489"/>
            <a:ext cx="155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</a:rPr>
              <a:t>Cycle </a:t>
            </a:r>
            <a:r>
              <a:rPr lang="fr-FR" sz="1400" dirty="0" smtClean="0">
                <a:solidFill>
                  <a:schemeClr val="bg2"/>
                </a:solidFill>
              </a:rPr>
              <a:t>4 – </a:t>
            </a:r>
            <a:r>
              <a:rPr lang="fr-FR" sz="1400" b="1" dirty="0" smtClean="0">
                <a:solidFill>
                  <a:schemeClr val="bg2"/>
                </a:solidFill>
              </a:rPr>
              <a:t>5ème</a:t>
            </a:r>
            <a:endParaRPr lang="fr-FR" sz="1400" b="1" dirty="0">
              <a:solidFill>
                <a:schemeClr val="bg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42" y="4555311"/>
            <a:ext cx="4115122" cy="15932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319" y="1873645"/>
            <a:ext cx="2056258" cy="20562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3726" y="1901297"/>
            <a:ext cx="2622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Imaginer</a:t>
            </a:r>
            <a:r>
              <a:rPr lang="fr-FR" sz="1400" dirty="0" smtClean="0"/>
              <a:t> un </a:t>
            </a:r>
            <a:r>
              <a:rPr lang="fr-FR" sz="1400" b="1" dirty="0" smtClean="0"/>
              <a:t>habitat </a:t>
            </a:r>
            <a:r>
              <a:rPr lang="fr-FR" sz="1400" dirty="0" smtClean="0"/>
              <a:t>en fonction du problème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70780" y="6185377"/>
            <a:ext cx="3992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Programmer</a:t>
            </a:r>
            <a:r>
              <a:rPr lang="fr-FR" sz="1400" dirty="0" smtClean="0"/>
              <a:t> un </a:t>
            </a:r>
            <a:r>
              <a:rPr lang="fr-FR" sz="1400" b="1" dirty="0" smtClean="0"/>
              <a:t>véhicule autonome</a:t>
            </a:r>
            <a:r>
              <a:rPr lang="fr-FR" sz="1400" dirty="0" smtClean="0"/>
              <a:t> type « Google Car </a:t>
            </a:r>
            <a:r>
              <a:rPr lang="fr-FR" sz="1400" dirty="0" smtClean="0"/>
              <a:t>»</a:t>
            </a: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244" y="4551035"/>
            <a:ext cx="2366370" cy="1700603"/>
          </a:xfrm>
          <a:prstGeom prst="rect">
            <a:avLst/>
          </a:prstGeom>
        </p:spPr>
      </p:pic>
      <p:sp>
        <p:nvSpPr>
          <p:cNvPr id="17" name="Espace réservé du contenu 2"/>
          <p:cNvSpPr txBox="1">
            <a:spLocks/>
          </p:cNvSpPr>
          <p:nvPr/>
        </p:nvSpPr>
        <p:spPr>
          <a:xfrm>
            <a:off x="2613800" y="4172266"/>
            <a:ext cx="4980757" cy="467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Projet « Installation autonome en énergie »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9315211" y="1873645"/>
            <a:ext cx="26126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/>
              <a:t>Créer, modéliser </a:t>
            </a:r>
            <a:r>
              <a:rPr lang="fr-FR" sz="1400" dirty="0"/>
              <a:t>l’</a:t>
            </a:r>
            <a:r>
              <a:rPr lang="fr-FR" sz="1400" b="1" dirty="0"/>
              <a:t>aménagement intérieur</a:t>
            </a:r>
            <a:r>
              <a:rPr lang="fr-FR" sz="1400" dirty="0"/>
              <a:t> de </a:t>
            </a:r>
            <a:r>
              <a:rPr lang="fr-FR" sz="1400" dirty="0" smtClean="0"/>
              <a:t>l’habitat</a:t>
            </a:r>
            <a:endParaRPr lang="fr-FR" sz="1400" dirty="0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7906291" y="4172266"/>
            <a:ext cx="4128654" cy="84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Projet « Véhicule autonome »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4959295" y="4736441"/>
            <a:ext cx="23833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/>
              <a:t>Exploiter des </a:t>
            </a:r>
            <a:r>
              <a:rPr lang="fr-FR" sz="1400" b="1" dirty="0" smtClean="0"/>
              <a:t>énergies</a:t>
            </a:r>
            <a:r>
              <a:rPr lang="fr-FR" sz="1400" dirty="0" smtClean="0"/>
              <a:t> </a:t>
            </a:r>
            <a:r>
              <a:rPr lang="fr-FR" sz="1400" b="1" dirty="0" smtClean="0"/>
              <a:t>renouvelables</a:t>
            </a:r>
            <a:r>
              <a:rPr lang="fr-FR" sz="1400" dirty="0" smtClean="0"/>
              <a:t> pour </a:t>
            </a:r>
            <a:r>
              <a:rPr lang="fr-FR" sz="1400" b="1" dirty="0" smtClean="0"/>
              <a:t>créer une installation autonome </a:t>
            </a:r>
            <a:r>
              <a:rPr lang="fr-FR" sz="1400" dirty="0" smtClean="0"/>
              <a:t>en énergie pour l’habitat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0958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7" grpId="0" build="p"/>
      <p:bldP spid="18" grpId="0"/>
      <p:bldP spid="1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52" y="1705995"/>
            <a:ext cx="2748152" cy="231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Compétences dans 4 thématiques </a:t>
            </a:r>
            <a:r>
              <a:rPr lang="fr-FR" sz="3200" dirty="0" smtClean="0"/>
              <a:t>– C4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318054"/>
            <a:ext cx="4009015" cy="2376616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Design, innovation et créativité</a:t>
            </a:r>
            <a:endParaRPr lang="fr-F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803489"/>
            <a:ext cx="155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</a:rPr>
              <a:t>Cycle </a:t>
            </a:r>
            <a:r>
              <a:rPr lang="fr-FR" sz="1400" dirty="0" smtClean="0">
                <a:solidFill>
                  <a:schemeClr val="bg2"/>
                </a:solidFill>
              </a:rPr>
              <a:t>4 – </a:t>
            </a:r>
            <a:r>
              <a:rPr lang="fr-FR" sz="1400" b="1" dirty="0" smtClean="0">
                <a:solidFill>
                  <a:schemeClr val="bg2"/>
                </a:solidFill>
              </a:rPr>
              <a:t>5ème</a:t>
            </a:r>
            <a:endParaRPr lang="fr-FR" sz="1400" b="1" dirty="0">
              <a:solidFill>
                <a:schemeClr val="bg2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379671" y="1318054"/>
            <a:ext cx="4128654" cy="2235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b="1" dirty="0" smtClean="0"/>
              <a:t>Les objets techniques, les services et les changements induits dans notre société</a:t>
            </a:r>
            <a:endParaRPr lang="fr-FR" sz="1600" b="1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575504" y="4140783"/>
            <a:ext cx="4009015" cy="23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b="1" dirty="0" smtClean="0"/>
              <a:t>La modélisation et la simulation des objets et systèmes techniques</a:t>
            </a:r>
            <a:endParaRPr lang="fr-FR" sz="1600" b="1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7375958" y="4159378"/>
            <a:ext cx="4128654" cy="2235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/>
              <a:t>L’informatique et la programmation</a:t>
            </a:r>
            <a:endParaRPr lang="fr-FR" sz="1600" b="1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59" y="4741382"/>
            <a:ext cx="3188461" cy="18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12" y="4539223"/>
            <a:ext cx="2925033" cy="205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359" y="1705995"/>
            <a:ext cx="3093923" cy="20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03489"/>
            <a:ext cx="155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</a:rPr>
              <a:t>Cycle </a:t>
            </a:r>
            <a:r>
              <a:rPr lang="fr-FR" sz="1400" dirty="0" smtClean="0">
                <a:solidFill>
                  <a:schemeClr val="bg2"/>
                </a:solidFill>
              </a:rPr>
              <a:t>4 – </a:t>
            </a:r>
            <a:r>
              <a:rPr lang="fr-FR" sz="1400" b="1" dirty="0" smtClean="0">
                <a:solidFill>
                  <a:schemeClr val="bg2"/>
                </a:solidFill>
              </a:rPr>
              <a:t>5ème</a:t>
            </a:r>
            <a:endParaRPr lang="fr-FR" sz="1400" b="1" dirty="0">
              <a:solidFill>
                <a:schemeClr val="bg2"/>
              </a:solidFill>
            </a:endParaRPr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dirty="0" smtClean="0"/>
              <a:t>Méthodes de travail et matériels</a:t>
            </a:r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592925" y="1318054"/>
            <a:ext cx="4559715" cy="2376616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Méthodes de travail – 3 démarches</a:t>
            </a:r>
            <a:endParaRPr lang="fr-FR" sz="1600" b="1" dirty="0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2592925" y="5940447"/>
            <a:ext cx="8795761" cy="810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/>
              <a:t>Matériel de technologie</a:t>
            </a:r>
            <a:endParaRPr lang="fr-FR" sz="1600" b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882" y="1665272"/>
            <a:ext cx="7029772" cy="286604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17067" y="1665272"/>
            <a:ext cx="1761066" cy="1077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078133" y="1665272"/>
            <a:ext cx="1761066" cy="1077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820894" y="1674655"/>
            <a:ext cx="1761066" cy="1077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2592925" y="4638964"/>
            <a:ext cx="4128654" cy="2863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/>
              <a:t>Organisation des séances</a:t>
            </a:r>
            <a:endParaRPr lang="fr-FR" sz="1600" b="1" dirty="0"/>
          </a:p>
        </p:txBody>
      </p:sp>
      <p:sp>
        <p:nvSpPr>
          <p:cNvPr id="31" name="Rectangle 30"/>
          <p:cNvSpPr/>
          <p:nvPr/>
        </p:nvSpPr>
        <p:spPr>
          <a:xfrm>
            <a:off x="2592925" y="4986340"/>
            <a:ext cx="920775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u="sng" dirty="0"/>
              <a:t>Rythme de travail </a:t>
            </a:r>
            <a:r>
              <a:rPr lang="fr-FR" sz="1400" dirty="0"/>
              <a:t>: Successions de séances problèmes sur </a:t>
            </a:r>
            <a:r>
              <a:rPr lang="fr-FR" sz="1400" dirty="0" smtClean="0"/>
              <a:t>4 </a:t>
            </a:r>
            <a:r>
              <a:rPr lang="fr-FR" sz="1400" dirty="0"/>
              <a:t>à 5 semaines, puis synthèse des </a:t>
            </a:r>
            <a:r>
              <a:rPr lang="fr-FR" sz="1400" dirty="0" smtClean="0"/>
              <a:t>compétences et connaissances développées, </a:t>
            </a:r>
            <a:r>
              <a:rPr lang="fr-FR" sz="1400" dirty="0"/>
              <a:t>puis évaluations.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u="sng" dirty="0" smtClean="0"/>
              <a:t>Séance </a:t>
            </a:r>
            <a:r>
              <a:rPr lang="fr-FR" sz="1400" u="sng" dirty="0"/>
              <a:t>type </a:t>
            </a:r>
            <a:r>
              <a:rPr lang="fr-FR" sz="1400" dirty="0"/>
              <a:t>: </a:t>
            </a:r>
            <a:r>
              <a:rPr lang="fr-FR" sz="1300" dirty="0" smtClean="0"/>
              <a:t>Découverte d’un problème, rédaction du problème, choix des idées pour y répondre, activités de recherches/expérimentations/fabrications, synthèse et structuration des connaissances. </a:t>
            </a:r>
            <a:endParaRPr lang="fr-FR" sz="1300" dirty="0"/>
          </a:p>
        </p:txBody>
      </p:sp>
      <p:sp>
        <p:nvSpPr>
          <p:cNvPr id="32" name="Rectangle 31"/>
          <p:cNvSpPr/>
          <p:nvPr/>
        </p:nvSpPr>
        <p:spPr>
          <a:xfrm>
            <a:off x="2894898" y="6221092"/>
            <a:ext cx="9047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Cahier numérique + porte-vues + affaires classiques du collégien (crayons, règle, surligneur …)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616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/>
      <p:bldP spid="27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03489"/>
            <a:ext cx="155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/>
                </a:solidFill>
              </a:rPr>
              <a:t>Cycle </a:t>
            </a:r>
            <a:r>
              <a:rPr lang="fr-FR" sz="1400" dirty="0" smtClean="0">
                <a:solidFill>
                  <a:schemeClr val="bg2"/>
                </a:solidFill>
              </a:rPr>
              <a:t>4 – </a:t>
            </a:r>
            <a:r>
              <a:rPr lang="fr-FR" sz="1400" b="1" dirty="0" smtClean="0">
                <a:solidFill>
                  <a:schemeClr val="bg2"/>
                </a:solidFill>
              </a:rPr>
              <a:t>5ème</a:t>
            </a:r>
            <a:endParaRPr lang="fr-FR" sz="1400" b="1" dirty="0">
              <a:solidFill>
                <a:schemeClr val="bg2"/>
              </a:solidFill>
            </a:endParaRPr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dirty="0" smtClean="0"/>
              <a:t>Evaluations</a:t>
            </a:r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7532834" y="1291256"/>
            <a:ext cx="4009015" cy="495980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Exemple d’évaluation</a:t>
            </a:r>
            <a:endParaRPr lang="fr-FR" sz="1600" b="1" dirty="0"/>
          </a:p>
        </p:txBody>
      </p:sp>
      <p:sp>
        <p:nvSpPr>
          <p:cNvPr id="23" name="Rectangle 22"/>
          <p:cNvSpPr/>
          <p:nvPr/>
        </p:nvSpPr>
        <p:spPr>
          <a:xfrm>
            <a:off x="2574756" y="4543674"/>
            <a:ext cx="4633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/>
              <a:t>Evaluations </a:t>
            </a:r>
            <a:r>
              <a:rPr lang="fr-FR" sz="1400" dirty="0"/>
              <a:t>des </a:t>
            </a:r>
            <a:r>
              <a:rPr lang="fr-FR" sz="1400" b="1" dirty="0"/>
              <a:t>compétences</a:t>
            </a:r>
            <a:r>
              <a:rPr lang="fr-FR" sz="1400" dirty="0"/>
              <a:t> et </a:t>
            </a:r>
            <a:r>
              <a:rPr lang="fr-FR" sz="1400" b="1" dirty="0"/>
              <a:t>connaissances</a:t>
            </a:r>
            <a:r>
              <a:rPr lang="fr-FR" sz="1400" dirty="0"/>
              <a:t> de </a:t>
            </a:r>
            <a:r>
              <a:rPr lang="fr-FR" sz="1400" b="1" dirty="0" smtClean="0"/>
              <a:t>Technologie (niveaux 1 à 4)</a:t>
            </a:r>
            <a:endParaRPr lang="fr-FR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smtClean="0"/>
              <a:t>Evaluations intégrées dans le </a:t>
            </a:r>
            <a:r>
              <a:rPr lang="fr-FR" sz="1400" b="1" dirty="0"/>
              <a:t>socle commun de connaissances, de compétences et de </a:t>
            </a:r>
            <a:r>
              <a:rPr lang="fr-FR" sz="1400" b="1" dirty="0" smtClean="0"/>
              <a:t>culture</a:t>
            </a:r>
            <a:endParaRPr lang="fr-FR" sz="1400" b="1" dirty="0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2630162" y="1264555"/>
            <a:ext cx="4418605" cy="346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/>
              <a:t>Evaluations </a:t>
            </a:r>
            <a:r>
              <a:rPr lang="fr-FR" sz="1200" b="1" dirty="0" smtClean="0"/>
              <a:t>(grille de compétences)</a:t>
            </a:r>
            <a:endParaRPr lang="fr-FR" sz="1200" b="1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162" y="1719845"/>
            <a:ext cx="4577870" cy="27712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44888" y="5690944"/>
            <a:ext cx="9207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u="sng" dirty="0" smtClean="0"/>
              <a:t>NB - Classe intégrée dans le cycle 4 </a:t>
            </a:r>
            <a:r>
              <a:rPr lang="fr-FR" sz="1400" dirty="0" smtClean="0"/>
              <a:t>: La classe de 5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fait partie de tout le cycle 4 du collège et donc une partie des compétences du cycle 4 y sont travaillées. </a:t>
            </a:r>
          </a:p>
          <a:p>
            <a:pPr algn="just"/>
            <a:r>
              <a:rPr lang="fr-FR" sz="1400" dirty="0" smtClean="0"/>
              <a:t>Les compétences de 5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sont présentes dans les </a:t>
            </a:r>
            <a:r>
              <a:rPr lang="fr-FR" sz="1400" u="sng" dirty="0" smtClean="0"/>
              <a:t>épreuves du </a:t>
            </a:r>
            <a:r>
              <a:rPr lang="fr-FR" sz="1400" dirty="0" smtClean="0">
                <a:hlinkClick r:id="rId3"/>
              </a:rPr>
              <a:t>Diplôme National du Brevet de fin de 3ème</a:t>
            </a:r>
            <a:endParaRPr lang="fr-FR" sz="1400" dirty="0"/>
          </a:p>
        </p:txBody>
      </p:sp>
      <p:pic>
        <p:nvPicPr>
          <p:cNvPr id="27" name="Picture 2" descr="https://ent2d.ac-bordeaux.fr/disciplines/sti-college/wp-content/uploads/sites/63/2019/02/Exemple-Evaluation-Sommative-5eme-213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45" y="1719845"/>
            <a:ext cx="2747113" cy="386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438</Words>
  <Application>Microsoft Office PowerPoint</Application>
  <PresentationFormat>Grand écran</PresentationFormat>
  <Paragraphs>52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Brin</vt:lpstr>
      <vt:lpstr>Technologie 5ème</vt:lpstr>
      <vt:lpstr>Réussir en Technologie</vt:lpstr>
      <vt:lpstr>Projets et centres d’intérêts – 5ème</vt:lpstr>
      <vt:lpstr>Projets et centres d’intérêts – 5ème</vt:lpstr>
      <vt:lpstr>Compétences dans 4 thématiques – C4</vt:lpstr>
      <vt:lpstr>Méthodes de travail et matériels</vt:lpstr>
      <vt:lpstr>Evaluations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5ème</dc:title>
  <dc:creator>Christophe D</dc:creator>
  <cp:lastModifiedBy>Christophe D</cp:lastModifiedBy>
  <cp:revision>35</cp:revision>
  <dcterms:created xsi:type="dcterms:W3CDTF">2016-09-01T12:53:51Z</dcterms:created>
  <dcterms:modified xsi:type="dcterms:W3CDTF">2021-08-30T10:18:25Z</dcterms:modified>
</cp:coreProperties>
</file>